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1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73" r:id="rId16"/>
    <p:sldId id="269" r:id="rId17"/>
    <p:sldId id="270" r:id="rId18"/>
    <p:sldId id="271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86396" autoAdjust="0"/>
  </p:normalViewPr>
  <p:slideViewPr>
    <p:cSldViewPr>
      <p:cViewPr>
        <p:scale>
          <a:sx n="67" d="100"/>
          <a:sy n="67" d="100"/>
        </p:scale>
        <p:origin x="120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2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3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4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4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59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6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0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8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8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41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C70D0AA-A564-40E6-BDF9-FE3371FD07B4}" type="datetimeFigureOut">
              <a:rPr lang="en-US" smtClean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22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2000" dirty="0">
                <a:latin typeface="+mn-lt"/>
              </a:rPr>
              <a:t>Have </a:t>
            </a:r>
            <a:r>
              <a:rPr lang="nl-NL" sz="2000" dirty="0" err="1">
                <a:latin typeface="+mn-lt"/>
              </a:rPr>
              <a:t>got</a:t>
            </a:r>
            <a:r>
              <a:rPr lang="nl-NL" sz="2000" dirty="0">
                <a:latin typeface="+mn-lt"/>
              </a:rPr>
              <a:t>,   van plan zijn: </a:t>
            </a:r>
            <a:r>
              <a:rPr lang="nl-NL" sz="2000" dirty="0" err="1">
                <a:latin typeface="+mn-lt"/>
              </a:rPr>
              <a:t>to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be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going</a:t>
            </a:r>
            <a:r>
              <a:rPr lang="nl-NL" sz="2000" dirty="0">
                <a:latin typeface="+mn-lt"/>
              </a:rPr>
              <a:t> </a:t>
            </a:r>
            <a:r>
              <a:rPr lang="nl-NL" sz="2000" dirty="0" err="1">
                <a:latin typeface="+mn-lt"/>
              </a:rPr>
              <a:t>to</a:t>
            </a:r>
            <a:r>
              <a:rPr lang="nl-NL" sz="2000" dirty="0">
                <a:latin typeface="+mn-lt"/>
              </a:rPr>
              <a:t>   ,  rangtelwoorden  ,  dagen – maanden – data   ,   klokkijken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000" dirty="0"/>
              <a:t>BASICS</a:t>
            </a:r>
          </a:p>
          <a:p>
            <a:pPr algn="ctr"/>
            <a:r>
              <a:rPr lang="nl-NL" sz="2000" dirty="0"/>
              <a:t>UNIT 2 : GRAMMAR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"/>
            <a:ext cx="9289031" cy="4960137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0648"/>
            <a:ext cx="2669782" cy="12241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rangtelwoorden</a:t>
            </a:r>
          </a:p>
        </p:txBody>
      </p:sp>
      <p:pic>
        <p:nvPicPr>
          <p:cNvPr id="4" name="Tijdelijke aanduiding voor inhoud 3" descr="&lt;strong&gt;First, Second&lt;/strong&gt;, Third... Tina Fey On Counting Women's Achievements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92" y="2564904"/>
            <a:ext cx="4523756" cy="2530568"/>
          </a:xfrm>
        </p:spPr>
      </p:pic>
    </p:spTree>
    <p:extLst>
      <p:ext uri="{BB962C8B-B14F-4D97-AF65-F5344CB8AC3E}">
        <p14:creationId xmlns:p14="http://schemas.microsoft.com/office/powerpoint/2010/main" val="1091740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RANGTELwoorden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Met rangtelwoorden geef je de </a:t>
            </a:r>
            <a:r>
              <a:rPr lang="nl-NL" dirty="0">
                <a:solidFill>
                  <a:schemeClr val="accent1"/>
                </a:solidFill>
              </a:rPr>
              <a:t>volgorde</a:t>
            </a:r>
            <a:r>
              <a:rPr lang="nl-NL" dirty="0"/>
              <a:t> van iets aan. De woorden: eerste, tweede, derde, etc. zijn allemaal rangtelwoorden.</a:t>
            </a:r>
          </a:p>
          <a:p>
            <a:pPr marL="0" indent="0">
              <a:buNone/>
            </a:pPr>
            <a:r>
              <a:rPr lang="nl-NL" u="sng" dirty="0">
                <a:solidFill>
                  <a:schemeClr val="accent1"/>
                </a:solidFill>
              </a:rPr>
              <a:t>Je moet deze rangtelwoorden voluit kunnen schrijven in het Engels.</a:t>
            </a:r>
          </a:p>
          <a:p>
            <a:pPr marL="0" indent="0">
              <a:buNone/>
            </a:pPr>
            <a:r>
              <a:rPr lang="nl-NL" dirty="0"/>
              <a:t>Je moet op een paar bijzonderheden letten: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Fir</a:t>
            </a:r>
            <a:r>
              <a:rPr lang="nl-NL" dirty="0">
                <a:solidFill>
                  <a:srgbClr val="FF0000"/>
                </a:solidFill>
              </a:rPr>
              <a:t>st</a:t>
            </a:r>
            <a:r>
              <a:rPr lang="nl-NL" dirty="0"/>
              <a:t>, seco</a:t>
            </a:r>
            <a:r>
              <a:rPr lang="nl-NL" dirty="0">
                <a:solidFill>
                  <a:srgbClr val="FF0000"/>
                </a:solidFill>
              </a:rPr>
              <a:t>nd</a:t>
            </a:r>
            <a:r>
              <a:rPr lang="nl-NL" dirty="0"/>
              <a:t> en </a:t>
            </a:r>
            <a:r>
              <a:rPr lang="nl-NL" dirty="0" err="1"/>
              <a:t>thi</a:t>
            </a:r>
            <a:r>
              <a:rPr lang="nl-NL" dirty="0" err="1">
                <a:solidFill>
                  <a:srgbClr val="FF0000"/>
                </a:solidFill>
              </a:rPr>
              <a:t>rd</a:t>
            </a:r>
            <a:r>
              <a:rPr lang="nl-NL" dirty="0"/>
              <a:t> hebben een andere uitgang dan de andere rangtelwoorden. Daarom schrijf je ook first: 1</a:t>
            </a:r>
            <a:r>
              <a:rPr lang="nl-NL" dirty="0">
                <a:solidFill>
                  <a:srgbClr val="FF0000"/>
                </a:solidFill>
              </a:rPr>
              <a:t>st</a:t>
            </a:r>
            <a:r>
              <a:rPr lang="nl-NL" dirty="0"/>
              <a:t>, second: 2</a:t>
            </a:r>
            <a:r>
              <a:rPr lang="nl-NL" dirty="0">
                <a:solidFill>
                  <a:srgbClr val="FF0000"/>
                </a:solidFill>
              </a:rPr>
              <a:t>nd</a:t>
            </a:r>
            <a:r>
              <a:rPr lang="nl-NL" dirty="0"/>
              <a:t>, </a:t>
            </a:r>
            <a:r>
              <a:rPr lang="nl-NL" dirty="0" err="1"/>
              <a:t>third</a:t>
            </a:r>
            <a:r>
              <a:rPr lang="nl-NL" dirty="0"/>
              <a:t>: 3</a:t>
            </a:r>
            <a:r>
              <a:rPr lang="nl-NL" dirty="0">
                <a:solidFill>
                  <a:srgbClr val="FF0000"/>
                </a:solidFill>
              </a:rPr>
              <a:t>rd</a:t>
            </a:r>
            <a:r>
              <a:rPr lang="nl-NL" dirty="0"/>
              <a:t>.  Dit geldt ook voor 21st, 22nd, 23rd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Alle andere rangtelwoorden eindigen op </a:t>
            </a:r>
            <a:r>
              <a:rPr lang="nl-NL" dirty="0">
                <a:solidFill>
                  <a:srgbClr val="FF0000"/>
                </a:solidFill>
              </a:rPr>
              <a:t>–</a:t>
            </a:r>
            <a:r>
              <a:rPr lang="nl-NL" dirty="0" err="1">
                <a:solidFill>
                  <a:srgbClr val="FF0000"/>
                </a:solidFill>
              </a:rPr>
              <a:t>th</a:t>
            </a:r>
            <a:r>
              <a:rPr lang="nl-NL" dirty="0" err="1"/>
              <a:t>.</a:t>
            </a:r>
            <a:r>
              <a:rPr lang="nl-NL" dirty="0"/>
              <a:t> Sommige hebben wel een andere spelling!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Bij getallen boven de twintig (20), zet je een streepje ( - ) tussen het tiental en de eenheid: </a:t>
            </a:r>
            <a:r>
              <a:rPr lang="nl-NL" dirty="0" err="1"/>
              <a:t>twenty</a:t>
            </a:r>
            <a:r>
              <a:rPr lang="nl-NL" dirty="0">
                <a:solidFill>
                  <a:srgbClr val="FF0000"/>
                </a:solidFill>
              </a:rPr>
              <a:t>-</a:t>
            </a:r>
            <a:r>
              <a:rPr lang="nl-NL" dirty="0"/>
              <a:t>first, </a:t>
            </a:r>
            <a:r>
              <a:rPr lang="nl-NL" dirty="0" err="1"/>
              <a:t>forty</a:t>
            </a:r>
            <a:r>
              <a:rPr lang="nl-NL" dirty="0" err="1">
                <a:solidFill>
                  <a:srgbClr val="FF0000"/>
                </a:solidFill>
              </a:rPr>
              <a:t>-</a:t>
            </a:r>
            <a:r>
              <a:rPr lang="nl-NL" dirty="0" err="1"/>
              <a:t>sixth</a:t>
            </a:r>
            <a:r>
              <a:rPr lang="nl-NL" dirty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310571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rangtelwoorden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061580"/>
              </p:ext>
            </p:extLst>
          </p:nvPr>
        </p:nvGraphicFramePr>
        <p:xfrm>
          <a:off x="768096" y="2084832"/>
          <a:ext cx="6684225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075">
                  <a:extLst>
                    <a:ext uri="{9D8B030D-6E8A-4147-A177-3AD203B41FA5}">
                      <a16:colId xmlns:a16="http://schemas.microsoft.com/office/drawing/2014/main" val="2553650528"/>
                    </a:ext>
                  </a:extLst>
                </a:gridCol>
                <a:gridCol w="2228075">
                  <a:extLst>
                    <a:ext uri="{9D8B030D-6E8A-4147-A177-3AD203B41FA5}">
                      <a16:colId xmlns:a16="http://schemas.microsoft.com/office/drawing/2014/main" val="391317129"/>
                    </a:ext>
                  </a:extLst>
                </a:gridCol>
                <a:gridCol w="2228075">
                  <a:extLst>
                    <a:ext uri="{9D8B030D-6E8A-4147-A177-3AD203B41FA5}">
                      <a16:colId xmlns:a16="http://schemas.microsoft.com/office/drawing/2014/main" val="169857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Getallen in het 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7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eerste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100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tweede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75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third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derde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439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fourth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vierde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176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Fifth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vijfde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9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6th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sixth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zesde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828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7th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seventh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zevende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535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8th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eighth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achtste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56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9th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ninth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negende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117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tenth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tiende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14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919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rangtelwoorden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914508"/>
              </p:ext>
            </p:extLst>
          </p:nvPr>
        </p:nvGraphicFramePr>
        <p:xfrm>
          <a:off x="768096" y="2084832"/>
          <a:ext cx="6684225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075">
                  <a:extLst>
                    <a:ext uri="{9D8B030D-6E8A-4147-A177-3AD203B41FA5}">
                      <a16:colId xmlns:a16="http://schemas.microsoft.com/office/drawing/2014/main" val="2553650528"/>
                    </a:ext>
                  </a:extLst>
                </a:gridCol>
                <a:gridCol w="2228075">
                  <a:extLst>
                    <a:ext uri="{9D8B030D-6E8A-4147-A177-3AD203B41FA5}">
                      <a16:colId xmlns:a16="http://schemas.microsoft.com/office/drawing/2014/main" val="391317129"/>
                    </a:ext>
                  </a:extLst>
                </a:gridCol>
                <a:gridCol w="2228075">
                  <a:extLst>
                    <a:ext uri="{9D8B030D-6E8A-4147-A177-3AD203B41FA5}">
                      <a16:colId xmlns:a16="http://schemas.microsoft.com/office/drawing/2014/main" val="169857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Getallen in het 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7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11th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eleventh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elfde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100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12th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b="1" dirty="0" err="1"/>
                        <a:t>twelfth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twaalfde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75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13th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thirteenth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dertiende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439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14th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fourteenth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veertiende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176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15th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fifteenth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vijftiende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9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20th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twentieth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twintigste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828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21st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twenty</a:t>
                      </a:r>
                      <a:r>
                        <a:rPr lang="nl-NL" dirty="0"/>
                        <a:t>-first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eenentwintigste</a:t>
                      </a:r>
                      <a:r>
                        <a:rPr lang="nl-NL" baseline="0" dirty="0"/>
                        <a:t>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535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22nd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twenty</a:t>
                      </a:r>
                      <a:r>
                        <a:rPr lang="nl-NL" dirty="0"/>
                        <a:t>-second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tweeëntwintigste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565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23rd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twenty-third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drieëntwintigste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117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30th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err="1"/>
                        <a:t>thirtieth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dertigste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14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676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Dagen, maanden, data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453" y="1916832"/>
            <a:ext cx="3341340" cy="431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5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Dagen, maanden, data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132856"/>
            <a:ext cx="7290055" cy="4023360"/>
          </a:xfrm>
        </p:spPr>
        <p:txBody>
          <a:bodyPr/>
          <a:lstStyle/>
          <a:p>
            <a:r>
              <a:rPr lang="nl-NL" dirty="0"/>
              <a:t>Dagen van de week schrijf je in het Engels altijd met een hoofdletter aan het begin!</a:t>
            </a:r>
          </a:p>
          <a:p>
            <a:r>
              <a:rPr lang="nl-NL" dirty="0"/>
              <a:t>Je moet deze woorden kennen en goed kunnen schrijven.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011666"/>
              </p:ext>
            </p:extLst>
          </p:nvPr>
        </p:nvGraphicFramePr>
        <p:xfrm>
          <a:off x="899592" y="3356992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57481424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877996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044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Monday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maandag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176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Tuesday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dinsdag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85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Wednesday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woensdag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33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Thursday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donderdag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58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vrijdag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958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Saturday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zaterdag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061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Sunday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zondag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606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968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Dagen, maanden, data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132856"/>
            <a:ext cx="7290055" cy="4023360"/>
          </a:xfrm>
        </p:spPr>
        <p:txBody>
          <a:bodyPr/>
          <a:lstStyle/>
          <a:p>
            <a:r>
              <a:rPr lang="nl-NL" dirty="0"/>
              <a:t>De namen van de maanden schrijf je in het Engels ook altijd met een hoofdletter aan het begin!</a:t>
            </a:r>
          </a:p>
          <a:p>
            <a:r>
              <a:rPr lang="nl-NL" dirty="0"/>
              <a:t>Je moet deze woorden kennen en goed kunnen schrijven.</a:t>
            </a: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936689"/>
              </p:ext>
            </p:extLst>
          </p:nvPr>
        </p:nvGraphicFramePr>
        <p:xfrm>
          <a:off x="768096" y="3356992"/>
          <a:ext cx="7290054" cy="2016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009">
                  <a:extLst>
                    <a:ext uri="{9D8B030D-6E8A-4147-A177-3AD203B41FA5}">
                      <a16:colId xmlns:a16="http://schemas.microsoft.com/office/drawing/2014/main" val="635910954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3799376277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346523295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231518812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3018214652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424232234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NL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224692"/>
                  </a:ext>
                </a:extLst>
              </a:tr>
              <a:tr h="395991">
                <a:tc>
                  <a:txBody>
                    <a:bodyPr/>
                    <a:lstStyle/>
                    <a:p>
                      <a:r>
                        <a:rPr lang="nl-NL" dirty="0" err="1"/>
                        <a:t>January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januari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september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875691"/>
                  </a:ext>
                </a:extLst>
              </a:tr>
              <a:tr h="395991">
                <a:tc>
                  <a:txBody>
                    <a:bodyPr/>
                    <a:lstStyle/>
                    <a:p>
                      <a:r>
                        <a:rPr lang="nl-NL" dirty="0" err="1"/>
                        <a:t>February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februari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June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oktober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299692"/>
                  </a:ext>
                </a:extLst>
              </a:tr>
              <a:tr h="395991">
                <a:tc>
                  <a:txBody>
                    <a:bodyPr/>
                    <a:lstStyle/>
                    <a:p>
                      <a:r>
                        <a:rPr lang="nl-NL" dirty="0" err="1"/>
                        <a:t>March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maart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July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juli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november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710753"/>
                  </a:ext>
                </a:extLst>
              </a:tr>
              <a:tr h="395991">
                <a:tc>
                  <a:txBody>
                    <a:bodyPr/>
                    <a:lstStyle/>
                    <a:p>
                      <a:r>
                        <a:rPr lang="nl-NL" dirty="0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augustus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december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354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144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Dagen, maanden, data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de datum opschrijft in het Engels is </a:t>
            </a:r>
            <a:r>
              <a:rPr lang="nl-NL" dirty="0">
                <a:solidFill>
                  <a:schemeClr val="accent1"/>
                </a:solidFill>
              </a:rPr>
              <a:t>de volgorde </a:t>
            </a:r>
            <a:r>
              <a:rPr lang="nl-NL" dirty="0"/>
              <a:t>anders dan in het Nederlands: </a:t>
            </a:r>
          </a:p>
          <a:p>
            <a:r>
              <a:rPr lang="nl-NL" dirty="0"/>
              <a:t>In het </a:t>
            </a:r>
            <a:r>
              <a:rPr lang="nl-NL" dirty="0">
                <a:solidFill>
                  <a:schemeClr val="accent1"/>
                </a:solidFill>
              </a:rPr>
              <a:t>Nederlands</a:t>
            </a:r>
            <a:r>
              <a:rPr lang="nl-NL" dirty="0"/>
              <a:t> begin je met de dag, dan de maand en daarna het jaartal: 06-04-1990 is dus 6 april 1990. </a:t>
            </a:r>
            <a:r>
              <a:rPr lang="nl-NL" i="1" dirty="0"/>
              <a:t>( </a:t>
            </a:r>
            <a:r>
              <a:rPr lang="nl-NL" i="1" dirty="0">
                <a:sym typeface="Wingdings" panose="05000000000000000000" pitchFamily="2" charset="2"/>
              </a:rPr>
              <a:t> dag, maand, jaartal )</a:t>
            </a:r>
            <a:endParaRPr lang="nl-NL" i="1" dirty="0"/>
          </a:p>
          <a:p>
            <a:r>
              <a:rPr lang="nl-NL" dirty="0"/>
              <a:t>In het </a:t>
            </a:r>
            <a:r>
              <a:rPr lang="nl-NL" dirty="0">
                <a:solidFill>
                  <a:schemeClr val="accent1"/>
                </a:solidFill>
              </a:rPr>
              <a:t>Engels</a:t>
            </a:r>
            <a:r>
              <a:rPr lang="nl-NL" dirty="0"/>
              <a:t> is de volgorde als volgt: Je begint met de maand, dan komt de dag en daarna het jaartal. 06-04-1990 is in het Engels dus 4 juni 1990. </a:t>
            </a:r>
            <a:r>
              <a:rPr lang="nl-NL" i="1" dirty="0"/>
              <a:t>( </a:t>
            </a:r>
            <a:r>
              <a:rPr lang="nl-NL" i="1" dirty="0">
                <a:sym typeface="Wingdings" panose="05000000000000000000" pitchFamily="2" charset="2"/>
              </a:rPr>
              <a:t> </a:t>
            </a:r>
            <a:r>
              <a:rPr lang="nl-NL" i="1" dirty="0">
                <a:solidFill>
                  <a:srgbClr val="FF0000"/>
                </a:solidFill>
                <a:sym typeface="Wingdings" panose="05000000000000000000" pitchFamily="2" charset="2"/>
              </a:rPr>
              <a:t>maand, dag, jaartal </a:t>
            </a:r>
            <a:r>
              <a:rPr lang="nl-NL" i="1" dirty="0">
                <a:sym typeface="Wingdings" panose="05000000000000000000" pitchFamily="2" charset="2"/>
              </a:rPr>
              <a:t>)</a:t>
            </a:r>
            <a:endParaRPr lang="nl-NL" i="1" dirty="0"/>
          </a:p>
          <a:p>
            <a:r>
              <a:rPr lang="nl-NL" dirty="0">
                <a:solidFill>
                  <a:schemeClr val="accent1"/>
                </a:solidFill>
              </a:rPr>
              <a:t>Het is erg belangrijk dat je dit onthoudt om verwarring te voorkomen!</a:t>
            </a:r>
          </a:p>
        </p:txBody>
      </p:sp>
    </p:spTree>
    <p:extLst>
      <p:ext uri="{BB962C8B-B14F-4D97-AF65-F5344CB8AC3E}">
        <p14:creationId xmlns:p14="http://schemas.microsoft.com/office/powerpoint/2010/main" val="1131700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Dagen, maanden, data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Dat de Engelsen éérst de maand opschrijven zie je ook terug als je de datum voluit opschrijft of uitspreekt:</a:t>
            </a:r>
          </a:p>
          <a:p>
            <a:pPr marL="0" indent="0">
              <a:buNone/>
            </a:pPr>
            <a:r>
              <a:rPr lang="nl-NL" dirty="0"/>
              <a:t>twaalf augustus is namelijk </a:t>
            </a:r>
            <a:r>
              <a:rPr lang="nl-NL" dirty="0">
                <a:solidFill>
                  <a:schemeClr val="accent1"/>
                </a:solidFill>
              </a:rPr>
              <a:t>August </a:t>
            </a:r>
            <a:r>
              <a:rPr lang="nl-NL" dirty="0" err="1">
                <a:solidFill>
                  <a:schemeClr val="accent1"/>
                </a:solidFill>
              </a:rPr>
              <a:t>twelfth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Een andere manier waarop je de datum mag schrijven en uitspreken is 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twelfth</a:t>
            </a:r>
            <a:r>
              <a:rPr lang="nl-NL" dirty="0">
                <a:solidFill>
                  <a:schemeClr val="accent1"/>
                </a:solidFill>
              </a:rPr>
              <a:t> of August</a:t>
            </a:r>
            <a:r>
              <a:rPr lang="nl-NL" dirty="0"/>
              <a:t>. Let hierbij op de woordjes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the</a:t>
            </a:r>
            <a:r>
              <a:rPr lang="nl-NL" dirty="0">
                <a:solidFill>
                  <a:schemeClr val="accent1"/>
                </a:solidFill>
              </a:rPr>
              <a:t>’ </a:t>
            </a:r>
            <a:r>
              <a:rPr lang="nl-NL" dirty="0"/>
              <a:t>en </a:t>
            </a:r>
            <a:r>
              <a:rPr lang="nl-NL" dirty="0">
                <a:solidFill>
                  <a:schemeClr val="accent1"/>
                </a:solidFill>
              </a:rPr>
              <a:t>‘of’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u="sng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nl-NL" u="sng" dirty="0">
                <a:solidFill>
                  <a:schemeClr val="accent1"/>
                </a:solidFill>
              </a:rPr>
              <a:t>Deze notatie moet je kennen en kunnen toepassen!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/>
              <a:t>Leer dus de rangtelwoorden en de namen van de maanden uit je hoofd.</a:t>
            </a:r>
            <a:endParaRPr lang="nl-NL" u="sng" dirty="0">
              <a:solidFill>
                <a:schemeClr val="accent1"/>
              </a:solidFill>
            </a:endParaRP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3598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Klokkijken</a:t>
            </a:r>
          </a:p>
        </p:txBody>
      </p:sp>
      <p:pic>
        <p:nvPicPr>
          <p:cNvPr id="6" name="Tijdelijke aanduiding voor inhoud 3" descr="Click on: WHAT &lt;strong&gt;TIME&lt;/strong&gt; IS IT? (&lt;strong&gt;Telling&lt;/strong&gt; the &lt;strong&gt;time&lt;/strong&gt; in English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286000"/>
            <a:ext cx="46101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5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HAVE GOT</a:t>
            </a:r>
          </a:p>
        </p:txBody>
      </p:sp>
      <p:pic>
        <p:nvPicPr>
          <p:cNvPr id="4" name="Tijdelijke aanduiding voor inhoud 3" descr="Verb &lt;strong&gt;Have got&lt;/strong&gt; with The Simpson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106" y="2204864"/>
            <a:ext cx="5358034" cy="4022725"/>
          </a:xfrm>
        </p:spPr>
      </p:pic>
    </p:spTree>
    <p:extLst>
      <p:ext uri="{BB962C8B-B14F-4D97-AF65-F5344CB8AC3E}">
        <p14:creationId xmlns:p14="http://schemas.microsoft.com/office/powerpoint/2010/main" val="1259008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klokkijken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768096" y="2213952"/>
            <a:ext cx="7290055" cy="402336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… uur = </a:t>
            </a:r>
            <a:r>
              <a:rPr lang="nl-NL" dirty="0">
                <a:solidFill>
                  <a:schemeClr val="accent1"/>
                </a:solidFill>
              </a:rPr>
              <a:t>… </a:t>
            </a:r>
            <a:r>
              <a:rPr lang="nl-NL" dirty="0" err="1">
                <a:solidFill>
                  <a:schemeClr val="accent1"/>
                </a:solidFill>
              </a:rPr>
              <a:t>o‘clock</a:t>
            </a:r>
            <a:r>
              <a:rPr lang="nl-NL" dirty="0">
                <a:solidFill>
                  <a:schemeClr val="accent1"/>
                </a:solidFill>
              </a:rPr>
              <a:t>	   </a:t>
            </a:r>
            <a:r>
              <a:rPr lang="nl-NL" dirty="0"/>
              <a:t>kwart over … = </a:t>
            </a:r>
            <a:r>
              <a:rPr lang="nl-NL" dirty="0">
                <a:solidFill>
                  <a:schemeClr val="accent1"/>
                </a:solidFill>
              </a:rPr>
              <a:t>a </a:t>
            </a:r>
            <a:r>
              <a:rPr lang="nl-NL" dirty="0" err="1">
                <a:solidFill>
                  <a:schemeClr val="accent1"/>
                </a:solidFill>
              </a:rPr>
              <a:t>quarter</a:t>
            </a:r>
            <a:r>
              <a:rPr lang="nl-NL" dirty="0">
                <a:solidFill>
                  <a:schemeClr val="accent1"/>
                </a:solidFill>
              </a:rPr>
              <a:t> past …</a:t>
            </a:r>
          </a:p>
          <a:p>
            <a:pPr marL="0" indent="0">
              <a:buNone/>
            </a:pPr>
            <a:r>
              <a:rPr lang="nl-NL" dirty="0"/>
              <a:t>half … = </a:t>
            </a:r>
            <a:r>
              <a:rPr lang="nl-NL" dirty="0">
                <a:solidFill>
                  <a:schemeClr val="accent1"/>
                </a:solidFill>
              </a:rPr>
              <a:t>half past …	   </a:t>
            </a:r>
            <a:r>
              <a:rPr lang="nl-NL" dirty="0"/>
              <a:t>kwart voor … = </a:t>
            </a:r>
            <a:r>
              <a:rPr lang="nl-NL" dirty="0">
                <a:solidFill>
                  <a:schemeClr val="accent1"/>
                </a:solidFill>
              </a:rPr>
              <a:t>a </a:t>
            </a:r>
            <a:r>
              <a:rPr lang="nl-NL" dirty="0" err="1">
                <a:solidFill>
                  <a:schemeClr val="accent1"/>
                </a:solidFill>
              </a:rPr>
              <a:t>quarter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…</a:t>
            </a:r>
          </a:p>
          <a:p>
            <a:pPr marL="0" indent="0">
              <a:buNone/>
            </a:pPr>
            <a:br>
              <a:rPr lang="nl-NL" dirty="0"/>
            </a:br>
            <a:r>
              <a:rPr lang="nl-NL" dirty="0"/>
              <a:t>De grote wijzer geeft de minuten aan. Als de grote wijzer aan de </a:t>
            </a:r>
            <a:r>
              <a:rPr lang="nl-NL" dirty="0">
                <a:solidFill>
                  <a:schemeClr val="accent1"/>
                </a:solidFill>
              </a:rPr>
              <a:t>rechterkant</a:t>
            </a:r>
            <a:r>
              <a:rPr lang="nl-NL" dirty="0"/>
              <a:t> van de klok is spreken we in het Nederlands van ‘over’. Dit noemen we in het Engels </a:t>
            </a:r>
            <a:r>
              <a:rPr lang="nl-NL" dirty="0">
                <a:solidFill>
                  <a:schemeClr val="accent1"/>
                </a:solidFill>
              </a:rPr>
              <a:t>‘past’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Als de grote wijzer aan de </a:t>
            </a:r>
            <a:r>
              <a:rPr lang="nl-NL" dirty="0">
                <a:solidFill>
                  <a:schemeClr val="accent1"/>
                </a:solidFill>
              </a:rPr>
              <a:t>linkerkant</a:t>
            </a:r>
            <a:r>
              <a:rPr lang="nl-NL" dirty="0"/>
              <a:t> van de klok is spreken we in het Nederlands van ‘voor’. Dit noemen we in het Engels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’</a:t>
            </a:r>
            <a:r>
              <a:rPr lang="nl-NL" dirty="0"/>
              <a:t>.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>
                <a:solidFill>
                  <a:srgbClr val="FF0000"/>
                </a:solidFill>
              </a:rPr>
              <a:t>LET OP: </a:t>
            </a:r>
            <a:r>
              <a:rPr lang="nl-NL" dirty="0">
                <a:solidFill>
                  <a:schemeClr val="accent1"/>
                </a:solidFill>
              </a:rPr>
              <a:t>half zeven </a:t>
            </a:r>
            <a:r>
              <a:rPr lang="nl-NL" dirty="0"/>
              <a:t>(18.30u/06.30u) is in het Engels dus </a:t>
            </a:r>
            <a:r>
              <a:rPr lang="nl-NL" dirty="0">
                <a:solidFill>
                  <a:schemeClr val="accent1"/>
                </a:solidFill>
              </a:rPr>
              <a:t>half past </a:t>
            </a:r>
            <a:r>
              <a:rPr lang="nl-NL" dirty="0" err="1">
                <a:solidFill>
                  <a:schemeClr val="accent1"/>
                </a:solidFill>
              </a:rPr>
              <a:t>six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en   </a:t>
            </a:r>
            <a:r>
              <a:rPr lang="nl-NL" dirty="0">
                <a:solidFill>
                  <a:schemeClr val="accent1"/>
                </a:solidFill>
              </a:rPr>
              <a:t>vijf voor half een </a:t>
            </a:r>
            <a:r>
              <a:rPr lang="nl-NL" dirty="0"/>
              <a:t>(12.25u/00.25u) is dus </a:t>
            </a:r>
            <a:r>
              <a:rPr lang="nl-NL" dirty="0" err="1">
                <a:solidFill>
                  <a:schemeClr val="accent1"/>
                </a:solidFill>
              </a:rPr>
              <a:t>twenty</a:t>
            </a:r>
            <a:r>
              <a:rPr lang="nl-NL" dirty="0">
                <a:solidFill>
                  <a:schemeClr val="accent1"/>
                </a:solidFill>
              </a:rPr>
              <a:t>-five past </a:t>
            </a:r>
            <a:r>
              <a:rPr lang="nl-NL" dirty="0" err="1">
                <a:solidFill>
                  <a:schemeClr val="accent1"/>
                </a:solidFill>
              </a:rPr>
              <a:t>twelve</a:t>
            </a:r>
            <a:r>
              <a:rPr lang="nl-NL" dirty="0"/>
              <a:t>.</a:t>
            </a:r>
            <a:endParaRPr lang="nl-NL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312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klokkijken</a:t>
            </a:r>
          </a:p>
        </p:txBody>
      </p:sp>
      <p:pic>
        <p:nvPicPr>
          <p:cNvPr id="6" name="Tijdelijke aanduiding voor inhoud 5" descr="What &lt;strong&gt;time&lt;/strong&gt; is it? xxxxxxx - xxxxxxx What is the &lt;strong&gt;time&lt;/strong&gt;?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844824"/>
            <a:ext cx="6696744" cy="4562157"/>
          </a:xfrm>
        </p:spPr>
      </p:pic>
    </p:spTree>
    <p:extLst>
      <p:ext uri="{BB962C8B-B14F-4D97-AF65-F5344CB8AC3E}">
        <p14:creationId xmlns:p14="http://schemas.microsoft.com/office/powerpoint/2010/main" val="327987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HAVE GOT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871360"/>
              </p:ext>
            </p:extLst>
          </p:nvPr>
        </p:nvGraphicFramePr>
        <p:xfrm>
          <a:off x="768096" y="3212976"/>
          <a:ext cx="553209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048">
                  <a:extLst>
                    <a:ext uri="{9D8B030D-6E8A-4147-A177-3AD203B41FA5}">
                      <a16:colId xmlns:a16="http://schemas.microsoft.com/office/drawing/2014/main" val="1416520403"/>
                    </a:ext>
                  </a:extLst>
                </a:gridCol>
                <a:gridCol w="2766048">
                  <a:extLst>
                    <a:ext uri="{9D8B030D-6E8A-4147-A177-3AD203B41FA5}">
                      <a16:colId xmlns:a16="http://schemas.microsoft.com/office/drawing/2014/main" val="3287415125"/>
                    </a:ext>
                  </a:extLst>
                </a:gridCol>
              </a:tblGrid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4259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I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      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I’ve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Ik heb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34134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You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   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you’ve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Jij hebt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38863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/>
                        <a:t>He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        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he’s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Hij heeft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32992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 err="1"/>
                        <a:t>She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she’s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Zij heeft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492771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It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    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it’s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Het heeft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838120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/>
                        <a:t>We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we’ve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Wij</a:t>
                      </a:r>
                      <a:r>
                        <a:rPr lang="nl-NL" sz="1600" baseline="0" dirty="0"/>
                        <a:t> hebben</a:t>
                      </a:r>
                      <a:endParaRPr lang="nl-N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9754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You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   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you’ve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Jullie hebben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87428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They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they’ve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Zij hebben/Die heeft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800131"/>
                  </a:ext>
                </a:extLst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732490" y="191683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1"/>
                </a:solidFill>
              </a:rPr>
              <a:t>‘have </a:t>
            </a:r>
            <a:r>
              <a:rPr lang="nl-NL" dirty="0" err="1">
                <a:solidFill>
                  <a:schemeClr val="accent1"/>
                </a:solidFill>
              </a:rPr>
              <a:t>got</a:t>
            </a:r>
            <a:r>
              <a:rPr lang="nl-NL" dirty="0">
                <a:solidFill>
                  <a:schemeClr val="accent1"/>
                </a:solidFill>
              </a:rPr>
              <a:t>’ </a:t>
            </a:r>
            <a:r>
              <a:rPr lang="nl-NL" dirty="0"/>
              <a:t>is de Engelse naam van het hele werkwoord </a:t>
            </a:r>
            <a:r>
              <a:rPr lang="nl-NL" dirty="0">
                <a:solidFill>
                  <a:schemeClr val="accent1"/>
                </a:solidFill>
              </a:rPr>
              <a:t>‘hebben’ </a:t>
            </a:r>
            <a:r>
              <a:rPr lang="nl-NL" dirty="0"/>
              <a:t>in het Nederlands. Natuurlijk zijn er </a:t>
            </a:r>
            <a:r>
              <a:rPr lang="nl-NL" dirty="0">
                <a:solidFill>
                  <a:schemeClr val="accent1"/>
                </a:solidFill>
              </a:rPr>
              <a:t>vervoegingen</a:t>
            </a:r>
            <a:r>
              <a:rPr lang="nl-NL" dirty="0"/>
              <a:t> van dit werkwoord voor ieder onderwerp/iedere persoon. </a:t>
            </a:r>
            <a:r>
              <a:rPr lang="nl-NL" u="sng" dirty="0">
                <a:solidFill>
                  <a:schemeClr val="accent1"/>
                </a:solidFill>
              </a:rPr>
              <a:t>Deze vervoegingen moet je uit je hoofd leren en goed kunnen toepassen!</a:t>
            </a:r>
          </a:p>
        </p:txBody>
      </p:sp>
      <p:pic>
        <p:nvPicPr>
          <p:cNvPr id="3" name="Afbeelding 2" descr="&lt;strong&gt;Have Has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086944"/>
            <a:ext cx="17145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06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HAVE GOT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732490" y="1916832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Natuurlijk kun je het werkwoord ‘have </a:t>
            </a:r>
            <a:r>
              <a:rPr lang="nl-NL" dirty="0" err="1"/>
              <a:t>got</a:t>
            </a:r>
            <a:r>
              <a:rPr lang="nl-NL" dirty="0"/>
              <a:t>’ ook in een vraagzin gebruiken. Dan verander je </a:t>
            </a:r>
            <a:r>
              <a:rPr lang="nl-NL" dirty="0">
                <a:solidFill>
                  <a:schemeClr val="accent1"/>
                </a:solidFill>
              </a:rPr>
              <a:t>de volgorde </a:t>
            </a:r>
            <a:r>
              <a:rPr lang="nl-NL" dirty="0"/>
              <a:t>en begin je de vraag met het werkwoord. </a:t>
            </a:r>
            <a:r>
              <a:rPr lang="nl-NL" dirty="0">
                <a:solidFill>
                  <a:schemeClr val="accent1"/>
                </a:solidFill>
              </a:rPr>
              <a:t>De persoon staat tussen ‘have/has’ en ‘</a:t>
            </a:r>
            <a:r>
              <a:rPr lang="nl-NL" dirty="0" err="1">
                <a:solidFill>
                  <a:schemeClr val="accent1"/>
                </a:solidFill>
              </a:rPr>
              <a:t>got</a:t>
            </a:r>
            <a:r>
              <a:rPr lang="nl-NL" dirty="0">
                <a:solidFill>
                  <a:schemeClr val="accent1"/>
                </a:solidFill>
              </a:rPr>
              <a:t>’ in</a:t>
            </a:r>
            <a:r>
              <a:rPr lang="nl-NL" dirty="0"/>
              <a:t>. De vervoegingen blijven verder hetzelfde voor ieder onderwerp. </a:t>
            </a:r>
          </a:p>
          <a:p>
            <a:r>
              <a:rPr lang="nl-NL" u="sng" dirty="0">
                <a:solidFill>
                  <a:schemeClr val="accent1"/>
                </a:solidFill>
              </a:rPr>
              <a:t>Je gebruikt altijd de lange vorm in vraagzinnen!</a:t>
            </a:r>
          </a:p>
        </p:txBody>
      </p:sp>
      <p:graphicFrame>
        <p:nvGraphicFramePr>
          <p:cNvPr id="7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519352"/>
              </p:ext>
            </p:extLst>
          </p:nvPr>
        </p:nvGraphicFramePr>
        <p:xfrm>
          <a:off x="768096" y="3501008"/>
          <a:ext cx="5400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00">
                  <a:extLst>
                    <a:ext uri="{9D8B030D-6E8A-4147-A177-3AD203B41FA5}">
                      <a16:colId xmlns:a16="http://schemas.microsoft.com/office/drawing/2014/main" val="1416520403"/>
                    </a:ext>
                  </a:extLst>
                </a:gridCol>
                <a:gridCol w="2700300">
                  <a:extLst>
                    <a:ext uri="{9D8B030D-6E8A-4147-A177-3AD203B41FA5}">
                      <a16:colId xmlns:a16="http://schemas.microsoft.com/office/drawing/2014/main" val="3287415125"/>
                    </a:ext>
                  </a:extLst>
                </a:gridCol>
              </a:tblGrid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4259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Heb</a:t>
                      </a:r>
                      <a:r>
                        <a:rPr lang="nl-NL" sz="1600" baseline="0" dirty="0">
                          <a:solidFill>
                            <a:schemeClr val="tx1"/>
                          </a:solidFill>
                        </a:rPr>
                        <a:t> ik … ?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34134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Heb</a:t>
                      </a:r>
                      <a:r>
                        <a:rPr lang="nl-NL" sz="1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jij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38863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he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Heeft hij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32992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chemeClr val="tx1"/>
                          </a:solidFill>
                        </a:rPr>
                        <a:t>she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Heeft zij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492771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Heeft het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838120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we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Hebben wij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9754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Hebben jullie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87428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chemeClr val="tx1"/>
                          </a:solidFill>
                        </a:rPr>
                        <a:t>they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…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>
                          <a:solidFill>
                            <a:schemeClr val="tx1"/>
                          </a:solidFill>
                        </a:rPr>
                        <a:t>Hebben zij/Heeft die …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800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86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HAVE GOT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732490" y="191683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Natuurlijk kun je het werkwoord ‘have </a:t>
            </a:r>
            <a:r>
              <a:rPr lang="nl-NL" dirty="0" err="1"/>
              <a:t>got</a:t>
            </a:r>
            <a:r>
              <a:rPr lang="nl-NL" dirty="0"/>
              <a:t>’ ook in een ontkenning gebruiken. De vervoegingen blijven hetzelfde voor ieder onderwerp en je voegt het woord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not</a:t>
            </a:r>
            <a:r>
              <a:rPr lang="nl-NL" dirty="0">
                <a:solidFill>
                  <a:schemeClr val="accent1"/>
                </a:solidFill>
              </a:rPr>
              <a:t>’ </a:t>
            </a:r>
            <a:r>
              <a:rPr lang="nl-NL" dirty="0"/>
              <a:t>toe. </a:t>
            </a:r>
            <a:r>
              <a:rPr lang="nl-NL" u="sng" dirty="0">
                <a:solidFill>
                  <a:schemeClr val="accent1"/>
                </a:solidFill>
              </a:rPr>
              <a:t>De Engelsen gebruiken vaak de korte vorm bij ontkenningen!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123700"/>
              </p:ext>
            </p:extLst>
          </p:nvPr>
        </p:nvGraphicFramePr>
        <p:xfrm>
          <a:off x="768096" y="3212976"/>
          <a:ext cx="6396192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872">
                  <a:extLst>
                    <a:ext uri="{9D8B030D-6E8A-4147-A177-3AD203B41FA5}">
                      <a16:colId xmlns:a16="http://schemas.microsoft.com/office/drawing/2014/main" val="1416520403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87415125"/>
                    </a:ext>
                  </a:extLst>
                </a:gridCol>
              </a:tblGrid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Engels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Nederlands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4259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I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      (I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haven’t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Ik heb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834134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You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you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haven’t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Jij hebt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338863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/>
                        <a:t>He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          (he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hasn’t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Hij heeft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32992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 err="1"/>
                        <a:t>She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she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hasn’t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Zij heeft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492771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r>
                        <a:rPr lang="nl-NL" sz="1600" dirty="0"/>
                        <a:t>It</a:t>
                      </a:r>
                      <a:r>
                        <a:rPr lang="nl-NL" sz="1600" baseline="0" dirty="0"/>
                        <a:t> 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       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it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hasn’t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Het heeft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838120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/>
                        <a:t>We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(we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haven’t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Wij</a:t>
                      </a:r>
                      <a:r>
                        <a:rPr lang="nl-NL" sz="1600" baseline="0" dirty="0"/>
                        <a:t> hebben niet/geen</a:t>
                      </a:r>
                      <a:endParaRPr lang="nl-N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975457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You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you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haven’t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Jullie hebben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87428"/>
                  </a:ext>
                </a:extLst>
              </a:tr>
              <a:tr h="33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dirty="0" err="1"/>
                        <a:t>They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   (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they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haven’t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nl-NL" sz="1600" baseline="0" dirty="0" err="1">
                          <a:solidFill>
                            <a:srgbClr val="FF0000"/>
                          </a:solidFill>
                        </a:rPr>
                        <a:t>got</a:t>
                      </a:r>
                      <a:r>
                        <a:rPr lang="nl-NL" sz="16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nl-NL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dirty="0"/>
                        <a:t>Zij hebben/Die heeft niet/geen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800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70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</p:txBody>
      </p:sp>
      <p:pic>
        <p:nvPicPr>
          <p:cNvPr id="4" name="Tijdelijke aanduiding voor inhoud 3" descr="Scope of Web Designing in 2016 – Past, Present and &lt;strong&gt;Future&lt;/strong&gt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63" y="2628106"/>
            <a:ext cx="5381625" cy="3105150"/>
          </a:xfrm>
        </p:spPr>
      </p:pic>
    </p:spTree>
    <p:extLst>
      <p:ext uri="{BB962C8B-B14F-4D97-AF65-F5344CB8AC3E}">
        <p14:creationId xmlns:p14="http://schemas.microsoft.com/office/powerpoint/2010/main" val="1336690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Je gebruikt </a:t>
            </a:r>
            <a:r>
              <a:rPr lang="nl-NL" dirty="0">
                <a:solidFill>
                  <a:schemeClr val="accent1"/>
                </a:solidFill>
              </a:rPr>
              <a:t>een vorm van het werkwoord ‘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be</a:t>
            </a:r>
            <a:r>
              <a:rPr lang="nl-NL" dirty="0">
                <a:solidFill>
                  <a:schemeClr val="accent1"/>
                </a:solidFill>
              </a:rPr>
              <a:t>’ + </a:t>
            </a:r>
            <a:r>
              <a:rPr lang="nl-NL" dirty="0" err="1">
                <a:solidFill>
                  <a:schemeClr val="accent1"/>
                </a:solidFill>
              </a:rPr>
              <a:t>going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+ het hele werkwoord </a:t>
            </a:r>
            <a:r>
              <a:rPr lang="nl-NL" dirty="0"/>
              <a:t>om aan te geven dat je van plan bent om iets te gaan doen. Of als je er bijna zeker van bent dat iets gaat gebeuren.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I </a:t>
            </a:r>
            <a:r>
              <a:rPr lang="nl-NL" u="sng" dirty="0" err="1">
                <a:solidFill>
                  <a:schemeClr val="accent1"/>
                </a:solidFill>
              </a:rPr>
              <a:t>am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watch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new </a:t>
            </a:r>
            <a:r>
              <a:rPr lang="nl-NL" i="1" dirty="0" err="1"/>
              <a:t>Avengers</a:t>
            </a:r>
            <a:r>
              <a:rPr lang="nl-NL" dirty="0"/>
              <a:t> movie </a:t>
            </a:r>
            <a:r>
              <a:rPr lang="nl-NL" dirty="0" err="1"/>
              <a:t>tomorrow</a:t>
            </a:r>
            <a:r>
              <a:rPr lang="nl-NL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Look at </a:t>
            </a:r>
            <a:r>
              <a:rPr lang="nl-NL" dirty="0" err="1"/>
              <a:t>those</a:t>
            </a:r>
            <a:r>
              <a:rPr lang="nl-NL" dirty="0"/>
              <a:t> </a:t>
            </a:r>
            <a:r>
              <a:rPr lang="nl-NL" dirty="0" err="1"/>
              <a:t>dark</a:t>
            </a:r>
            <a:r>
              <a:rPr lang="nl-NL" dirty="0"/>
              <a:t> </a:t>
            </a:r>
            <a:r>
              <a:rPr lang="nl-NL" dirty="0" err="1"/>
              <a:t>clouds</a:t>
            </a:r>
            <a:r>
              <a:rPr lang="nl-NL" dirty="0"/>
              <a:t>! I </a:t>
            </a:r>
            <a:r>
              <a:rPr lang="nl-NL" dirty="0" err="1"/>
              <a:t>think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rain</a:t>
            </a:r>
            <a:r>
              <a:rPr lang="nl-NL" dirty="0"/>
              <a:t>.</a:t>
            </a:r>
          </a:p>
          <a:p>
            <a:pPr marL="0" indent="0">
              <a:buNone/>
            </a:pPr>
            <a:r>
              <a:rPr lang="nl-NL" dirty="0"/>
              <a:t>Je moet dus de vormen van ‘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’ uit je hoofd leren en goed kunnen                     toepassen!</a:t>
            </a:r>
          </a:p>
        </p:txBody>
      </p:sp>
    </p:spTree>
    <p:extLst>
      <p:ext uri="{BB962C8B-B14F-4D97-AF65-F5344CB8AC3E}">
        <p14:creationId xmlns:p14="http://schemas.microsoft.com/office/powerpoint/2010/main" val="2370963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025196"/>
              </p:ext>
            </p:extLst>
          </p:nvPr>
        </p:nvGraphicFramePr>
        <p:xfrm>
          <a:off x="539550" y="2286000"/>
          <a:ext cx="79928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3">
                  <a:extLst>
                    <a:ext uri="{9D8B030D-6E8A-4147-A177-3AD203B41FA5}">
                      <a16:colId xmlns:a16="http://schemas.microsoft.com/office/drawing/2014/main" val="1099885060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123328907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1899841401"/>
                    </a:ext>
                  </a:extLst>
                </a:gridCol>
                <a:gridCol w="1998223">
                  <a:extLst>
                    <a:ext uri="{9D8B030D-6E8A-4147-A177-3AD203B41FA5}">
                      <a16:colId xmlns:a16="http://schemas.microsoft.com/office/drawing/2014/main" val="3980850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Persoon</a:t>
                      </a:r>
                      <a:r>
                        <a:rPr lang="nl-NL" sz="1600" baseline="0" dirty="0"/>
                        <a:t> / </a:t>
                      </a:r>
                      <a:r>
                        <a:rPr lang="nl-NL" sz="1600" dirty="0"/>
                        <a:t>onderwerp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vorm van ‘</a:t>
                      </a:r>
                      <a:r>
                        <a:rPr lang="nl-NL" sz="1600" dirty="0" err="1"/>
                        <a:t>to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 err="1"/>
                        <a:t>be</a:t>
                      </a:r>
                      <a:r>
                        <a:rPr lang="nl-NL" sz="1600" dirty="0"/>
                        <a:t>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err="1"/>
                        <a:t>going</a:t>
                      </a:r>
                      <a:r>
                        <a:rPr lang="nl-NL" sz="1600" dirty="0"/>
                        <a:t> </a:t>
                      </a:r>
                      <a:r>
                        <a:rPr lang="nl-NL" sz="1600" dirty="0" err="1"/>
                        <a:t>to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Hele werkwoord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2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am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work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47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sing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78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dance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24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She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jump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68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snow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63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play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16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study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068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They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going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/>
                        <a:t>eat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125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328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 plan zijn: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132856"/>
            <a:ext cx="7290055" cy="4023360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Bij een ontkenning voeg je het woordje </a:t>
            </a:r>
            <a:r>
              <a:rPr lang="nl-NL" dirty="0">
                <a:solidFill>
                  <a:schemeClr val="accent1"/>
                </a:solidFill>
              </a:rPr>
              <a:t>‘</a:t>
            </a:r>
            <a:r>
              <a:rPr lang="nl-NL" dirty="0" err="1">
                <a:solidFill>
                  <a:schemeClr val="accent1"/>
                </a:solidFill>
              </a:rPr>
              <a:t>not</a:t>
            </a:r>
            <a:r>
              <a:rPr lang="nl-NL" dirty="0">
                <a:solidFill>
                  <a:schemeClr val="accent1"/>
                </a:solidFill>
              </a:rPr>
              <a:t>’ </a:t>
            </a:r>
            <a:r>
              <a:rPr lang="nl-NL" dirty="0"/>
              <a:t>toe aan de zin. Dit komt altijd </a:t>
            </a:r>
            <a:r>
              <a:rPr lang="nl-NL" dirty="0" err="1">
                <a:solidFill>
                  <a:schemeClr val="accent1"/>
                </a:solidFill>
              </a:rPr>
              <a:t>nà</a:t>
            </a:r>
            <a:r>
              <a:rPr lang="nl-NL" dirty="0">
                <a:solidFill>
                  <a:schemeClr val="accent1"/>
                </a:solidFill>
              </a:rPr>
              <a:t> de vorm van ‘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be</a:t>
            </a:r>
            <a:r>
              <a:rPr lang="nl-NL" dirty="0">
                <a:solidFill>
                  <a:schemeClr val="accent1"/>
                </a:solidFill>
              </a:rPr>
              <a:t>’ en vóór ‘</a:t>
            </a:r>
            <a:r>
              <a:rPr lang="nl-NL" dirty="0" err="1">
                <a:solidFill>
                  <a:schemeClr val="accent1"/>
                </a:solidFill>
              </a:rPr>
              <a:t>going</a:t>
            </a:r>
            <a:r>
              <a:rPr lang="nl-NL" dirty="0">
                <a:solidFill>
                  <a:schemeClr val="accent1"/>
                </a:solidFill>
              </a:rPr>
              <a:t> </a:t>
            </a:r>
            <a:r>
              <a:rPr lang="nl-NL" dirty="0" err="1">
                <a:solidFill>
                  <a:schemeClr val="accent1"/>
                </a:solidFill>
              </a:rPr>
              <a:t>to</a:t>
            </a:r>
            <a:r>
              <a:rPr lang="nl-NL" dirty="0">
                <a:solidFill>
                  <a:schemeClr val="accent1"/>
                </a:solidFill>
              </a:rPr>
              <a:t>’</a:t>
            </a:r>
            <a:r>
              <a:rPr lang="nl-NL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dirty="0" err="1"/>
              <a:t>She</a:t>
            </a: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rgbClr val="FF0000"/>
                </a:solidFill>
              </a:rPr>
              <a:t>not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her </a:t>
            </a:r>
            <a:r>
              <a:rPr lang="nl-NL" dirty="0" err="1"/>
              <a:t>homework</a:t>
            </a:r>
            <a:r>
              <a:rPr lang="nl-NL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I </a:t>
            </a:r>
            <a:r>
              <a:rPr lang="nl-NL" u="sng" dirty="0" err="1">
                <a:solidFill>
                  <a:schemeClr val="accent1"/>
                </a:solidFill>
              </a:rPr>
              <a:t>am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rgbClr val="FF0000"/>
                </a:solidFill>
              </a:rPr>
              <a:t>not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 een vraagzin verandert de volgorde en begin je de zin met een vorm van ‘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’: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Is </a:t>
            </a:r>
            <a:r>
              <a:rPr lang="nl-NL" u="sng" dirty="0" err="1">
                <a:solidFill>
                  <a:schemeClr val="accent1"/>
                </a:solidFill>
              </a:rPr>
              <a:t>she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her </a:t>
            </a:r>
            <a:r>
              <a:rPr lang="nl-NL" dirty="0" err="1"/>
              <a:t>homework</a:t>
            </a:r>
            <a:r>
              <a:rPr lang="nl-NL" dirty="0"/>
              <a:t>?  (</a:t>
            </a:r>
            <a:r>
              <a:rPr lang="nl-NL" i="1" dirty="0"/>
              <a:t>Is </a:t>
            </a:r>
            <a:r>
              <a:rPr lang="nl-NL" i="1" dirty="0" err="1"/>
              <a:t>she</a:t>
            </a:r>
            <a:r>
              <a:rPr lang="nl-NL" i="1" dirty="0"/>
              <a:t> … ? </a:t>
            </a:r>
            <a:r>
              <a:rPr lang="nl-NL" dirty="0"/>
              <a:t>in plaats van </a:t>
            </a:r>
            <a:r>
              <a:rPr lang="nl-NL" i="1" dirty="0" err="1"/>
              <a:t>She</a:t>
            </a:r>
            <a:r>
              <a:rPr lang="nl-NL" i="1" dirty="0"/>
              <a:t> is…</a:t>
            </a:r>
            <a:r>
              <a:rPr lang="nl-NL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u="sng" dirty="0">
                <a:solidFill>
                  <a:schemeClr val="accent1"/>
                </a:solidFill>
              </a:rPr>
              <a:t>Are </a:t>
            </a:r>
            <a:r>
              <a:rPr lang="nl-NL" u="sng" dirty="0" err="1">
                <a:solidFill>
                  <a:schemeClr val="accent1"/>
                </a:solidFill>
              </a:rPr>
              <a:t>you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going</a:t>
            </a:r>
            <a:r>
              <a:rPr lang="nl-NL" u="sng" dirty="0">
                <a:solidFill>
                  <a:schemeClr val="accent1"/>
                </a:solidFill>
              </a:rPr>
              <a:t> </a:t>
            </a:r>
            <a:r>
              <a:rPr lang="nl-NL" u="sng" dirty="0" err="1">
                <a:solidFill>
                  <a:schemeClr val="accent1"/>
                </a:solidFill>
              </a:rPr>
              <a:t>to</a:t>
            </a:r>
            <a:r>
              <a:rPr lang="nl-NL" u="sng" dirty="0">
                <a:solidFill>
                  <a:schemeClr val="accent1"/>
                </a:solidFill>
              </a:rPr>
              <a:t> do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7941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2ABF46-9543-4818-9721-98E0886FB6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1392</Words>
  <Application>Microsoft Office PowerPoint</Application>
  <PresentationFormat>Diavoorstelling (4:3)</PresentationFormat>
  <Paragraphs>265</Paragraphs>
  <Slides>21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7" baseType="lpstr">
      <vt:lpstr>Arial</vt:lpstr>
      <vt:lpstr>Calibri</vt:lpstr>
      <vt:lpstr>Tw Cen MT</vt:lpstr>
      <vt:lpstr>Tw Cen MT Condensed</vt:lpstr>
      <vt:lpstr>Wingdings 3</vt:lpstr>
      <vt:lpstr>Integraal</vt:lpstr>
      <vt:lpstr>Have got,   van plan zijn: to be going to   ,  rangtelwoorden  ,  dagen – maanden – data   ,   klokkijken</vt:lpstr>
      <vt:lpstr>HAVE GOT</vt:lpstr>
      <vt:lpstr>HAVE GOT</vt:lpstr>
      <vt:lpstr>HAVE GOT </vt:lpstr>
      <vt:lpstr>HAVE GOT</vt:lpstr>
      <vt:lpstr>Van plan zijn: to be going to</vt:lpstr>
      <vt:lpstr>Van plan zijn: to be going to</vt:lpstr>
      <vt:lpstr>Van plan zijn: to be going to</vt:lpstr>
      <vt:lpstr>Van plan zijn: to be going to</vt:lpstr>
      <vt:lpstr>rangtelwoorden</vt:lpstr>
      <vt:lpstr>RANGTELwoorden</vt:lpstr>
      <vt:lpstr>rangtelwoorden</vt:lpstr>
      <vt:lpstr>rangtelwoorden</vt:lpstr>
      <vt:lpstr>Dagen, maanden, data</vt:lpstr>
      <vt:lpstr>Dagen, maanden, data</vt:lpstr>
      <vt:lpstr>Dagen, maanden, data</vt:lpstr>
      <vt:lpstr>Dagen, maanden, data</vt:lpstr>
      <vt:lpstr>Dagen, maanden, data</vt:lpstr>
      <vt:lpstr>Klokkijken</vt:lpstr>
      <vt:lpstr>klokkijken</vt:lpstr>
      <vt:lpstr>klokkijken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2017-08-23T13:24:35Z</dcterms:created>
  <dcterms:modified xsi:type="dcterms:W3CDTF">2021-10-01T10:31:24Z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